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01C6-CFBE-48A3-9B30-B3914EA0664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BE6A-9CF6-4B56-9D20-41D52AEB2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43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01C6-CFBE-48A3-9B30-B3914EA0664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BE6A-9CF6-4B56-9D20-41D52AEB2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6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01C6-CFBE-48A3-9B30-B3914EA0664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BE6A-9CF6-4B56-9D20-41D52AEB2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27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01C6-CFBE-48A3-9B30-B3914EA0664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BE6A-9CF6-4B56-9D20-41D52AEB2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5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01C6-CFBE-48A3-9B30-B3914EA0664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BE6A-9CF6-4B56-9D20-41D52AEB2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7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01C6-CFBE-48A3-9B30-B3914EA0664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BE6A-9CF6-4B56-9D20-41D52AEB2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4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01C6-CFBE-48A3-9B30-B3914EA0664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BE6A-9CF6-4B56-9D20-41D52AEB2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07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01C6-CFBE-48A3-9B30-B3914EA0664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BE6A-9CF6-4B56-9D20-41D52AEB2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6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01C6-CFBE-48A3-9B30-B3914EA0664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BE6A-9CF6-4B56-9D20-41D52AEB2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2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01C6-CFBE-48A3-9B30-B3914EA0664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BE6A-9CF6-4B56-9D20-41D52AEB2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7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01C6-CFBE-48A3-9B30-B3914EA0664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BE6A-9CF6-4B56-9D20-41D52AEB2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2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501C6-CFBE-48A3-9B30-B3914EA0664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BE6A-9CF6-4B56-9D20-41D52AEB2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3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55419"/>
            <a:ext cx="6934200" cy="18495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stoteH" pitchFamily="34" charset="0"/>
              </a:rPr>
              <a:t>TẤM CÁM</a:t>
            </a:r>
            <a:endParaRPr lang="en-US" sz="5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stote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32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istrator\Downloads\fcd3ba0fb6df4261aefcb8d1982cd0c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94" l="9942" r="89474">
                        <a14:foregroundMark x1="48830" y1="90938" x2="49123" y2="98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-381000"/>
            <a:ext cx="3664744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152400"/>
            <a:ext cx="1909497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1037590" algn="l"/>
              </a:tabLst>
            </a:pPr>
            <a:r>
              <a:rPr lang="en-US" sz="2800" b="1" i="1" dirty="0" smtClean="0">
                <a:latin typeface="Times New Roman"/>
                <a:ea typeface="Calibri"/>
                <a:cs typeface="Times New Roman"/>
              </a:rPr>
              <a:t>4. </a:t>
            </a:r>
            <a:r>
              <a:rPr lang="en-US" sz="2800" b="1" i="1" dirty="0" err="1" smtClean="0">
                <a:latin typeface="Times New Roman"/>
                <a:ea typeface="Calibri"/>
                <a:cs typeface="Times New Roman"/>
              </a:rPr>
              <a:t>Kết</a:t>
            </a:r>
            <a:r>
              <a:rPr lang="en-US" sz="2800" b="1" i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thúc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:</a:t>
            </a:r>
            <a:endParaRPr lang="en-US" sz="2800" b="1" i="1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099" y="765222"/>
            <a:ext cx="2443298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  <a:tabLst>
                <a:tab pos="1037590" algn="l"/>
              </a:tabLst>
            </a:pPr>
            <a:r>
              <a:rPr lang="en-US" sz="2400" dirty="0" err="1">
                <a:latin typeface="Times New Roman"/>
                <a:ea typeface="Calibri"/>
                <a:cs typeface="Times New Roman"/>
              </a:rPr>
              <a:t>Tấm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hạnh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phúc</a:t>
            </a:r>
            <a:endParaRPr lang="en-US" sz="24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099" y="1600200"/>
            <a:ext cx="4814972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  <a:tabLst>
                <a:tab pos="1037590" algn="l"/>
              </a:tabLst>
            </a:pPr>
            <a:r>
              <a:rPr lang="en-US" sz="2400" dirty="0" err="1">
                <a:latin typeface="Times New Roman"/>
                <a:ea typeface="Calibri"/>
                <a:cs typeface="Times New Roman"/>
              </a:rPr>
              <a:t>Mẹ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con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Cám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: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trị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trừng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phạt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(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Tấm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)</a:t>
            </a:r>
            <a:endParaRPr lang="en-US" sz="24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934" y="2305496"/>
            <a:ext cx="66294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"/>
              <a:tabLst>
                <a:tab pos="1037590" algn="l"/>
              </a:tabLst>
            </a:pPr>
            <a:r>
              <a:rPr lang="en-US" sz="2400" dirty="0" err="1">
                <a:latin typeface="Times New Roman"/>
                <a:ea typeface="Calibri"/>
                <a:cs typeface="Times New Roman"/>
              </a:rPr>
              <a:t>Thể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hiện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quan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niệm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: “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Ác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giả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ác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báo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”,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cái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ác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phải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bị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tiêu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diệt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cái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thiện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tồn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tại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.</a:t>
            </a:r>
            <a:endParaRPr lang="en-US" sz="24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223" y="3466014"/>
            <a:ext cx="2971967" cy="678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1037590" algn="l"/>
              </a:tabLst>
            </a:pP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III.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Tổng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: </a:t>
            </a:r>
            <a:endParaRPr lang="en-US" sz="3600" b="1" dirty="0">
              <a:solidFill>
                <a:srgbClr val="FF0000"/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49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istrator\Downloads\fcd3ba0fb6df4261aefcb8d1982cd0c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94" l="9942" r="89474">
                        <a14:foregroundMark x1="48830" y1="90938" x2="49123" y2="98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-381000"/>
            <a:ext cx="3664744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152400"/>
            <a:ext cx="3634328" cy="678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romanUcPeriod"/>
            </a:pPr>
            <a:r>
              <a:rPr lang="en-US" sz="3600" b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hiểu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chung</a:t>
            </a:r>
            <a:endParaRPr lang="en-US" sz="3600" b="1" dirty="0">
              <a:solidFill>
                <a:srgbClr val="FF0000"/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830727"/>
            <a:ext cx="4496744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3200" b="1" i="1" dirty="0" err="1" smtClean="0">
                <a:effectLst/>
                <a:latin typeface="Times New Roman"/>
                <a:ea typeface="Calibri"/>
                <a:cs typeface="Times New Roman"/>
              </a:rPr>
              <a:t>Thể</a:t>
            </a:r>
            <a:r>
              <a:rPr lang="en-US" sz="3200" b="1" i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i="1" dirty="0" err="1" smtClean="0">
                <a:effectLst/>
                <a:latin typeface="Times New Roman"/>
                <a:ea typeface="Calibri"/>
                <a:cs typeface="Times New Roman"/>
              </a:rPr>
              <a:t>loại</a:t>
            </a:r>
            <a:r>
              <a:rPr lang="en-US" sz="3200" b="1" i="1" dirty="0" smtClean="0">
                <a:effectLst/>
                <a:latin typeface="Times New Roman"/>
                <a:ea typeface="Calibri"/>
                <a:cs typeface="Times New Roman"/>
              </a:rPr>
              <a:t>: </a:t>
            </a:r>
            <a:r>
              <a:rPr lang="en-US" sz="3200" b="1" i="1" dirty="0" err="1" smtClean="0">
                <a:effectLst/>
                <a:latin typeface="Times New Roman"/>
                <a:ea typeface="Calibri"/>
                <a:cs typeface="Times New Roman"/>
              </a:rPr>
              <a:t>truyện</a:t>
            </a:r>
            <a:r>
              <a:rPr lang="en-US" sz="3200" b="1" i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i="1" dirty="0" err="1" smtClean="0">
                <a:effectLst/>
                <a:latin typeface="Times New Roman"/>
                <a:ea typeface="Calibri"/>
                <a:cs typeface="Times New Roman"/>
              </a:rPr>
              <a:t>cổ</a:t>
            </a:r>
            <a:r>
              <a:rPr lang="en-US" sz="3200" b="1" i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i="1" dirty="0" err="1" smtClean="0">
                <a:effectLst/>
                <a:latin typeface="Times New Roman"/>
                <a:ea typeface="Calibri"/>
                <a:cs typeface="Times New Roman"/>
              </a:rPr>
              <a:t>tích</a:t>
            </a:r>
            <a:endParaRPr lang="en-US" sz="3200" b="1" i="1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467131"/>
            <a:ext cx="1765227" cy="4830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Đặc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trưng</a:t>
            </a:r>
            <a:endParaRPr lang="en-US" sz="24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9544" y="2209800"/>
            <a:ext cx="7009456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Tự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sự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dân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gian</a:t>
            </a:r>
            <a:endParaRPr lang="en-US" sz="2400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Nhân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vật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: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số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phận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nhỏ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bé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bình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thường</a:t>
            </a:r>
            <a:endParaRPr lang="en-US" sz="2400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Mâu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thuẫn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thiện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&gt;&lt;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ác</a:t>
            </a:r>
            <a:endParaRPr lang="en-US" sz="2400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Kết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thúc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có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hậu</a:t>
            </a:r>
            <a:endParaRPr lang="en-US" sz="24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9544" y="4114800"/>
            <a:ext cx="2497800" cy="4830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b.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Phân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loại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: 3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loại</a:t>
            </a:r>
            <a:endParaRPr lang="en-US" sz="24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636589" y="4856019"/>
            <a:ext cx="4572000" cy="17572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0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Cổ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tích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:</a:t>
            </a:r>
          </a:p>
          <a:p>
            <a:pPr marL="1143000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+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về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loài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vật</a:t>
            </a:r>
            <a:endParaRPr lang="en-US" sz="2400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1143000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+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sinh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hoạt</a:t>
            </a:r>
            <a:endParaRPr lang="en-US" sz="2400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1143000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+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kì</a:t>
            </a:r>
            <a:endParaRPr lang="en-US" sz="2400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399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istrator\Downloads\fcd3ba0fb6df4261aefcb8d1982cd0c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94" l="9942" r="89474">
                        <a14:foregroundMark x1="48830" y1="90938" x2="49123" y2="98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-381000"/>
            <a:ext cx="3664744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152400"/>
            <a:ext cx="3634328" cy="678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romanUcPeriod"/>
            </a:pPr>
            <a:r>
              <a:rPr lang="en-US" sz="3600" b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hiểu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chung</a:t>
            </a:r>
            <a:endParaRPr lang="en-US" sz="3600" b="1" dirty="0">
              <a:solidFill>
                <a:srgbClr val="FF0000"/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873" y="1066800"/>
            <a:ext cx="1846916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800" b="1" i="1" dirty="0" smtClean="0">
                <a:effectLst/>
                <a:latin typeface="Times New Roman"/>
                <a:ea typeface="Calibri"/>
                <a:cs typeface="Times New Roman"/>
              </a:rPr>
              <a:t>2. </a:t>
            </a:r>
            <a:r>
              <a:rPr lang="en-US" sz="2800" b="1" i="1" dirty="0" err="1" smtClean="0">
                <a:effectLst/>
                <a:latin typeface="Times New Roman"/>
                <a:ea typeface="Calibri"/>
                <a:cs typeface="Times New Roman"/>
              </a:rPr>
              <a:t>Văn</a:t>
            </a:r>
            <a:r>
              <a:rPr lang="en-US" sz="2800" b="1" i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Calibri"/>
                <a:cs typeface="Times New Roman"/>
              </a:rPr>
              <a:t>bản</a:t>
            </a:r>
            <a:endParaRPr lang="en-US" sz="2800" b="1" i="1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43923"/>
            <a:ext cx="74676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“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Tấm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Cám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”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thuộc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truyện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cổ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tích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kì</a:t>
            </a:r>
            <a:endParaRPr lang="en-US" sz="2400" dirty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endParaRPr lang="en-US" sz="2400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Nội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dung: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kể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về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mối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xung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đột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giữa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Tấm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và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mẹ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con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Cám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Cuối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cùng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Tấm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hạnh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phúc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mẹ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con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Cám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bị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trừng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phạt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en-US" sz="2400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967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istrator\Downloads\fcd3ba0fb6df4261aefcb8d1982cd0c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94" l="9942" r="89474">
                        <a14:foregroundMark x1="48830" y1="90938" x2="49123" y2="98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-381000"/>
            <a:ext cx="3664744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13214"/>
            <a:ext cx="3752950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II.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hiểu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văn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bản</a:t>
            </a:r>
            <a:endParaRPr lang="en-US" sz="3200" b="1" dirty="0">
              <a:solidFill>
                <a:srgbClr val="FF0000"/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838200"/>
            <a:ext cx="4084773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400" b="1" i="1" dirty="0" err="1" smtClean="0">
                <a:effectLst/>
                <a:latin typeface="Times New Roman"/>
                <a:ea typeface="Calibri"/>
                <a:cs typeface="Times New Roman"/>
              </a:rPr>
              <a:t>Tấm</a:t>
            </a:r>
            <a:r>
              <a:rPr lang="en-US" sz="2400" b="1" i="1" dirty="0" smtClean="0">
                <a:effectLst/>
                <a:latin typeface="Times New Roman"/>
                <a:ea typeface="Calibri"/>
                <a:cs typeface="Times New Roman"/>
              </a:rPr>
              <a:t> – </a:t>
            </a:r>
            <a:r>
              <a:rPr lang="en-US" sz="2400" b="1" i="1" dirty="0" err="1" smtClean="0">
                <a:effectLst/>
                <a:latin typeface="Times New Roman"/>
                <a:ea typeface="Calibri"/>
                <a:cs typeface="Times New Roman"/>
              </a:rPr>
              <a:t>kiểu</a:t>
            </a:r>
            <a:r>
              <a:rPr lang="en-US" sz="2400" b="1" i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 smtClean="0">
                <a:effectLst/>
                <a:latin typeface="Times New Roman"/>
                <a:ea typeface="Calibri"/>
                <a:cs typeface="Times New Roman"/>
              </a:rPr>
              <a:t>nhân</a:t>
            </a:r>
            <a:r>
              <a:rPr lang="en-US" sz="2400" b="1" i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 smtClean="0">
                <a:effectLst/>
                <a:latin typeface="Times New Roman"/>
                <a:ea typeface="Calibri"/>
                <a:cs typeface="Times New Roman"/>
              </a:rPr>
              <a:t>vật</a:t>
            </a:r>
            <a:r>
              <a:rPr lang="en-US" sz="2400" b="1" i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 smtClean="0">
                <a:effectLst/>
                <a:latin typeface="Times New Roman"/>
                <a:ea typeface="Calibri"/>
                <a:cs typeface="Times New Roman"/>
              </a:rPr>
              <a:t>mồ</a:t>
            </a:r>
            <a:r>
              <a:rPr lang="en-US" sz="2400" b="1" i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 smtClean="0">
                <a:effectLst/>
                <a:latin typeface="Times New Roman"/>
                <a:ea typeface="Calibri"/>
                <a:cs typeface="Times New Roman"/>
              </a:rPr>
              <a:t>côi</a:t>
            </a:r>
            <a:endParaRPr lang="en-US" sz="2400" b="1" i="1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600200"/>
            <a:ext cx="449580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Mồ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côi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cả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cha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lẫn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mẹ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sống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mẹ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con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Cám</a:t>
            </a:r>
            <a:endParaRPr lang="en-US" sz="2400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Làm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lụng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vất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vả</a:t>
            </a:r>
            <a:endParaRPr lang="en-US" sz="2400" dirty="0"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  <a:sym typeface="Wingdings"/>
              </a:rPr>
              <a:t>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Số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phận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bất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hạnh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en-US" sz="2400" dirty="0"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4099" name="Picture 3" descr="C:\Users\Administrator\Downloads\tam cam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53" r="16825"/>
          <a:stretch/>
        </p:blipFill>
        <p:spPr bwMode="auto">
          <a:xfrm>
            <a:off x="4876800" y="419836"/>
            <a:ext cx="3859363" cy="62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6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istrator\Downloads\fcd3ba0fb6df4261aefcb8d1982cd0c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94" l="9942" r="89474">
                        <a14:foregroundMark x1="48830" y1="90938" x2="49123" y2="98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-381000"/>
            <a:ext cx="3664744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13214"/>
            <a:ext cx="3752950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II.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hiểu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văn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bản</a:t>
            </a:r>
            <a:endParaRPr lang="en-US" sz="3200" b="1" dirty="0">
              <a:solidFill>
                <a:srgbClr val="FF0000"/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749091"/>
            <a:ext cx="5266185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smtClean="0">
                <a:effectLst/>
                <a:latin typeface="Times New Roman"/>
                <a:ea typeface="Calibri"/>
                <a:cs typeface="Times New Roman"/>
              </a:rPr>
              <a:t>2. </a:t>
            </a:r>
            <a:r>
              <a:rPr lang="en-US" sz="2400" b="1" i="1" dirty="0" err="1" smtClean="0">
                <a:effectLst/>
                <a:latin typeface="Times New Roman"/>
                <a:ea typeface="Calibri"/>
                <a:cs typeface="Times New Roman"/>
              </a:rPr>
              <a:t>Mâu</a:t>
            </a:r>
            <a:r>
              <a:rPr lang="en-US" sz="2400" b="1" i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 smtClean="0">
                <a:effectLst/>
                <a:latin typeface="Times New Roman"/>
                <a:ea typeface="Calibri"/>
                <a:cs typeface="Times New Roman"/>
              </a:rPr>
              <a:t>thuẫn</a:t>
            </a:r>
            <a:r>
              <a:rPr lang="en-US" sz="2400" b="1" i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 smtClean="0">
                <a:effectLst/>
                <a:latin typeface="Times New Roman"/>
                <a:ea typeface="Calibri"/>
                <a:cs typeface="Times New Roman"/>
              </a:rPr>
              <a:t>giữa</a:t>
            </a:r>
            <a:r>
              <a:rPr lang="en-US" sz="2400" b="1" i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 smtClean="0">
                <a:effectLst/>
                <a:latin typeface="Times New Roman"/>
                <a:ea typeface="Calibri"/>
                <a:cs typeface="Times New Roman"/>
              </a:rPr>
              <a:t>Tấm</a:t>
            </a:r>
            <a:r>
              <a:rPr lang="en-US" sz="2400" b="1" i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 smtClean="0">
                <a:effectLst/>
                <a:latin typeface="Times New Roman"/>
                <a:ea typeface="Calibri"/>
                <a:cs typeface="Times New Roman"/>
              </a:rPr>
              <a:t>và</a:t>
            </a:r>
            <a:r>
              <a:rPr lang="en-US" sz="2400" b="1" i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 smtClean="0">
                <a:effectLst/>
                <a:latin typeface="Times New Roman"/>
                <a:ea typeface="Calibri"/>
                <a:cs typeface="Times New Roman"/>
              </a:rPr>
              <a:t>mẹ</a:t>
            </a:r>
            <a:r>
              <a:rPr lang="en-US" sz="2400" b="1" i="1" dirty="0" smtClean="0">
                <a:effectLst/>
                <a:latin typeface="Times New Roman"/>
                <a:ea typeface="Calibri"/>
                <a:cs typeface="Times New Roman"/>
              </a:rPr>
              <a:t> con </a:t>
            </a:r>
            <a:r>
              <a:rPr lang="en-US" sz="2400" b="1" i="1" dirty="0" err="1" smtClean="0">
                <a:effectLst/>
                <a:latin typeface="Times New Roman"/>
                <a:ea typeface="Calibri"/>
                <a:cs typeface="Times New Roman"/>
              </a:rPr>
              <a:t>Cám</a:t>
            </a:r>
            <a:endParaRPr lang="en-US" sz="2400" b="1" i="1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182" y="1531873"/>
            <a:ext cx="3852337" cy="4830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Giai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đoạn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1: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gia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đình</a:t>
            </a:r>
            <a:endParaRPr lang="en-US" sz="24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2362200"/>
            <a:ext cx="1295400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43795" y="2362200"/>
            <a:ext cx="1295400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effectLst/>
                <a:latin typeface="Times New Roman"/>
                <a:ea typeface="Calibri"/>
              </a:rPr>
              <a:t>Mẹ</a:t>
            </a:r>
            <a:r>
              <a:rPr lang="en-US" sz="2400" b="1" dirty="0" smtClean="0">
                <a:effectLst/>
                <a:latin typeface="Times New Roman"/>
                <a:ea typeface="Calibri"/>
              </a:rPr>
              <a:t> con </a:t>
            </a:r>
            <a:r>
              <a:rPr lang="en-US" sz="2400" b="1" dirty="0" err="1" smtClean="0">
                <a:effectLst/>
                <a:latin typeface="Times New Roman"/>
                <a:ea typeface="Calibri"/>
              </a:rPr>
              <a:t>Cám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6248400" y="2362200"/>
            <a:ext cx="1295400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effectLst/>
                <a:latin typeface="Times New Roman"/>
                <a:ea typeface="Calibri"/>
              </a:rPr>
              <a:t>Tấm</a:t>
            </a:r>
            <a:endParaRPr lang="en-US" sz="2400" b="1" dirty="0"/>
          </a:p>
        </p:txBody>
      </p:sp>
      <p:pic>
        <p:nvPicPr>
          <p:cNvPr id="13" name="Picture 5" descr="C:\Users\Administrator\Downloads\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10" y="3429000"/>
            <a:ext cx="421870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istrator\Downloads\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" y="3401291"/>
            <a:ext cx="35433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istrator\Downloads\08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96" y="3352800"/>
            <a:ext cx="3429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Administrator\Downloads\_Tam Cam 01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8" y="3296516"/>
            <a:ext cx="4087365" cy="363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18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782" y="14800"/>
            <a:ext cx="5266185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smtClean="0">
                <a:effectLst/>
                <a:latin typeface="Times New Roman"/>
                <a:ea typeface="Calibri"/>
                <a:cs typeface="Times New Roman"/>
              </a:rPr>
              <a:t>2. </a:t>
            </a:r>
            <a:r>
              <a:rPr lang="en-US" sz="2400" b="1" i="1" dirty="0" err="1" smtClean="0">
                <a:effectLst/>
                <a:latin typeface="Times New Roman"/>
                <a:ea typeface="Calibri"/>
                <a:cs typeface="Times New Roman"/>
              </a:rPr>
              <a:t>Mâu</a:t>
            </a:r>
            <a:r>
              <a:rPr lang="en-US" sz="2400" b="1" i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 smtClean="0">
                <a:effectLst/>
                <a:latin typeface="Times New Roman"/>
                <a:ea typeface="Calibri"/>
                <a:cs typeface="Times New Roman"/>
              </a:rPr>
              <a:t>thuẫn</a:t>
            </a:r>
            <a:r>
              <a:rPr lang="en-US" sz="2400" b="1" i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 smtClean="0">
                <a:effectLst/>
                <a:latin typeface="Times New Roman"/>
                <a:ea typeface="Calibri"/>
                <a:cs typeface="Times New Roman"/>
              </a:rPr>
              <a:t>giữa</a:t>
            </a:r>
            <a:r>
              <a:rPr lang="en-US" sz="2400" b="1" i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 smtClean="0">
                <a:effectLst/>
                <a:latin typeface="Times New Roman"/>
                <a:ea typeface="Calibri"/>
                <a:cs typeface="Times New Roman"/>
              </a:rPr>
              <a:t>Tấm</a:t>
            </a:r>
            <a:r>
              <a:rPr lang="en-US" sz="2400" b="1" i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 smtClean="0">
                <a:effectLst/>
                <a:latin typeface="Times New Roman"/>
                <a:ea typeface="Calibri"/>
                <a:cs typeface="Times New Roman"/>
              </a:rPr>
              <a:t>và</a:t>
            </a:r>
            <a:r>
              <a:rPr lang="en-US" sz="2400" b="1" i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 smtClean="0">
                <a:effectLst/>
                <a:latin typeface="Times New Roman"/>
                <a:ea typeface="Calibri"/>
                <a:cs typeface="Times New Roman"/>
              </a:rPr>
              <a:t>mẹ</a:t>
            </a:r>
            <a:r>
              <a:rPr lang="en-US" sz="2400" b="1" i="1" dirty="0" smtClean="0">
                <a:effectLst/>
                <a:latin typeface="Times New Roman"/>
                <a:ea typeface="Calibri"/>
                <a:cs typeface="Times New Roman"/>
              </a:rPr>
              <a:t> con </a:t>
            </a:r>
            <a:r>
              <a:rPr lang="en-US" sz="2400" b="1" i="1" dirty="0" err="1" smtClean="0">
                <a:effectLst/>
                <a:latin typeface="Times New Roman"/>
                <a:ea typeface="Calibri"/>
                <a:cs typeface="Times New Roman"/>
              </a:rPr>
              <a:t>Cám</a:t>
            </a:r>
            <a:endParaRPr lang="en-US" sz="2400" b="1" i="1" dirty="0"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3" name="Picture 3" descr="C:\Users\Administrator\Downloads\fcd3ba0fb6df4261aefcb8d1982cd0c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94" l="9942" r="89474">
                        <a14:foregroundMark x1="48830" y1="90938" x2="49123" y2="98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-381000"/>
            <a:ext cx="3664744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041520"/>
              </p:ext>
            </p:extLst>
          </p:nvPr>
        </p:nvGraphicFramePr>
        <p:xfrm>
          <a:off x="304800" y="810117"/>
          <a:ext cx="8153401" cy="45678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1024"/>
                <a:gridCol w="2763936"/>
                <a:gridCol w="2688441"/>
              </a:tblGrid>
              <a:tr h="114300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Cám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Tấm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44141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yếm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đỏ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Lừa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trút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giỏ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tép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Tấm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thưởng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yếm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đỏ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KHÓC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047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bống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thịt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bống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094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Vua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mở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Trộn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thóc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gạo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Tấm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nhặt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03438" y="2636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82" y="2182174"/>
            <a:ext cx="8915400" cy="136652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43000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  <a:sym typeface="Wingdings"/>
              </a:rPr>
              <a:t>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Mẹ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con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Cám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nham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hiểm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độc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ác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&gt;&lt;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Tấm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thì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hiền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lành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thụ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Đây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là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mâu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thuẫn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giữa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mẹ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ghẻ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- con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chồng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giữa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chị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em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cùng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cha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khác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mẹ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en-US" sz="2400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025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istrator\Downloads\fcd3ba0fb6df4261aefcb8d1982cd0c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94" l="9942" r="89474">
                        <a14:foregroundMark x1="48830" y1="90938" x2="49123" y2="98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-381000"/>
            <a:ext cx="3664744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762000"/>
            <a:ext cx="3677610" cy="4830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b.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Giai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đoạn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2: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Ngoài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xã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hội</a:t>
            </a:r>
            <a:endParaRPr lang="en-US" sz="24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636" y="139491"/>
            <a:ext cx="5266185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smtClean="0">
                <a:effectLst/>
                <a:latin typeface="Times New Roman"/>
                <a:ea typeface="Calibri"/>
                <a:cs typeface="Times New Roman"/>
              </a:rPr>
              <a:t>2. </a:t>
            </a:r>
            <a:r>
              <a:rPr lang="en-US" sz="2400" b="1" i="1" dirty="0" err="1" smtClean="0">
                <a:effectLst/>
                <a:latin typeface="Times New Roman"/>
                <a:ea typeface="Calibri"/>
                <a:cs typeface="Times New Roman"/>
              </a:rPr>
              <a:t>Mâu</a:t>
            </a:r>
            <a:r>
              <a:rPr lang="en-US" sz="2400" b="1" i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 smtClean="0">
                <a:effectLst/>
                <a:latin typeface="Times New Roman"/>
                <a:ea typeface="Calibri"/>
                <a:cs typeface="Times New Roman"/>
              </a:rPr>
              <a:t>thuẫn</a:t>
            </a:r>
            <a:r>
              <a:rPr lang="en-US" sz="2400" b="1" i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 smtClean="0">
                <a:effectLst/>
                <a:latin typeface="Times New Roman"/>
                <a:ea typeface="Calibri"/>
                <a:cs typeface="Times New Roman"/>
              </a:rPr>
              <a:t>giữa</a:t>
            </a:r>
            <a:r>
              <a:rPr lang="en-US" sz="2400" b="1" i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 smtClean="0">
                <a:effectLst/>
                <a:latin typeface="Times New Roman"/>
                <a:ea typeface="Calibri"/>
                <a:cs typeface="Times New Roman"/>
              </a:rPr>
              <a:t>Tấm</a:t>
            </a:r>
            <a:r>
              <a:rPr lang="en-US" sz="2400" b="1" i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 smtClean="0">
                <a:effectLst/>
                <a:latin typeface="Times New Roman"/>
                <a:ea typeface="Calibri"/>
                <a:cs typeface="Times New Roman"/>
              </a:rPr>
              <a:t>và</a:t>
            </a:r>
            <a:r>
              <a:rPr lang="en-US" sz="2400" b="1" i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 smtClean="0">
                <a:effectLst/>
                <a:latin typeface="Times New Roman"/>
                <a:ea typeface="Calibri"/>
                <a:cs typeface="Times New Roman"/>
              </a:rPr>
              <a:t>mẹ</a:t>
            </a:r>
            <a:r>
              <a:rPr lang="en-US" sz="2400" b="1" i="1" dirty="0" smtClean="0">
                <a:effectLst/>
                <a:latin typeface="Times New Roman"/>
                <a:ea typeface="Calibri"/>
                <a:cs typeface="Times New Roman"/>
              </a:rPr>
              <a:t> con </a:t>
            </a:r>
            <a:r>
              <a:rPr lang="en-US" sz="2400" b="1" i="1" dirty="0" err="1" smtClean="0">
                <a:effectLst/>
                <a:latin typeface="Times New Roman"/>
                <a:ea typeface="Calibri"/>
                <a:cs typeface="Times New Roman"/>
              </a:rPr>
              <a:t>Cám</a:t>
            </a:r>
            <a:endParaRPr lang="en-US" sz="2400" b="1" i="1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89364" y="1593273"/>
            <a:ext cx="1295400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01631" y="1593273"/>
            <a:ext cx="1295400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effectLst/>
                <a:latin typeface="Times New Roman"/>
                <a:ea typeface="Calibri"/>
              </a:rPr>
              <a:t>Mẹ</a:t>
            </a:r>
            <a:r>
              <a:rPr lang="en-US" sz="2400" b="1" dirty="0" smtClean="0">
                <a:effectLst/>
                <a:latin typeface="Times New Roman"/>
                <a:ea typeface="Calibri"/>
              </a:rPr>
              <a:t> con </a:t>
            </a:r>
            <a:r>
              <a:rPr lang="en-US" sz="2400" b="1" dirty="0" err="1" smtClean="0">
                <a:effectLst/>
                <a:latin typeface="Times New Roman"/>
                <a:ea typeface="Calibri"/>
              </a:rPr>
              <a:t>Cám</a:t>
            </a:r>
            <a:endParaRPr lang="en-US" sz="2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93273"/>
            <a:ext cx="13954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Administrator\Downloads\TamCam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2667000"/>
            <a:ext cx="3688387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istrator\Downloads\188153-tamcam-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3" y="2667000"/>
            <a:ext cx="3657600" cy="417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dministrator\Downloads\Vang-an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3" y="2500601"/>
            <a:ext cx="3371850" cy="434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Administrator\Downloads\vua-ngoi-vong-duoi-cay-soan-dao-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2538020"/>
            <a:ext cx="3907374" cy="443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Administrator\Downloads\tam20cam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56" y="2463082"/>
            <a:ext cx="3510534" cy="458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85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36" y="139491"/>
            <a:ext cx="5266185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smtClean="0">
                <a:effectLst/>
                <a:latin typeface="Times New Roman"/>
                <a:ea typeface="Calibri"/>
                <a:cs typeface="Times New Roman"/>
              </a:rPr>
              <a:t>2. </a:t>
            </a:r>
            <a:r>
              <a:rPr lang="en-US" sz="2400" b="1" i="1" dirty="0" err="1" smtClean="0">
                <a:effectLst/>
                <a:latin typeface="Times New Roman"/>
                <a:ea typeface="Calibri"/>
                <a:cs typeface="Times New Roman"/>
              </a:rPr>
              <a:t>Mâu</a:t>
            </a:r>
            <a:r>
              <a:rPr lang="en-US" sz="2400" b="1" i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 smtClean="0">
                <a:effectLst/>
                <a:latin typeface="Times New Roman"/>
                <a:ea typeface="Calibri"/>
                <a:cs typeface="Times New Roman"/>
              </a:rPr>
              <a:t>thuẫn</a:t>
            </a:r>
            <a:r>
              <a:rPr lang="en-US" sz="2400" b="1" i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 smtClean="0">
                <a:effectLst/>
                <a:latin typeface="Times New Roman"/>
                <a:ea typeface="Calibri"/>
                <a:cs typeface="Times New Roman"/>
              </a:rPr>
              <a:t>giữa</a:t>
            </a:r>
            <a:r>
              <a:rPr lang="en-US" sz="2400" b="1" i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 smtClean="0">
                <a:effectLst/>
                <a:latin typeface="Times New Roman"/>
                <a:ea typeface="Calibri"/>
                <a:cs typeface="Times New Roman"/>
              </a:rPr>
              <a:t>Tấm</a:t>
            </a:r>
            <a:r>
              <a:rPr lang="en-US" sz="2400" b="1" i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 smtClean="0">
                <a:effectLst/>
                <a:latin typeface="Times New Roman"/>
                <a:ea typeface="Calibri"/>
                <a:cs typeface="Times New Roman"/>
              </a:rPr>
              <a:t>và</a:t>
            </a:r>
            <a:r>
              <a:rPr lang="en-US" sz="2400" b="1" i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 smtClean="0">
                <a:effectLst/>
                <a:latin typeface="Times New Roman"/>
                <a:ea typeface="Calibri"/>
                <a:cs typeface="Times New Roman"/>
              </a:rPr>
              <a:t>mẹ</a:t>
            </a:r>
            <a:r>
              <a:rPr lang="en-US" sz="2400" b="1" i="1" dirty="0" smtClean="0">
                <a:effectLst/>
                <a:latin typeface="Times New Roman"/>
                <a:ea typeface="Calibri"/>
                <a:cs typeface="Times New Roman"/>
              </a:rPr>
              <a:t> con </a:t>
            </a:r>
            <a:r>
              <a:rPr lang="en-US" sz="2400" b="1" i="1" dirty="0" err="1" smtClean="0">
                <a:effectLst/>
                <a:latin typeface="Times New Roman"/>
                <a:ea typeface="Calibri"/>
                <a:cs typeface="Times New Roman"/>
              </a:rPr>
              <a:t>Cám</a:t>
            </a:r>
            <a:endParaRPr lang="en-US" sz="2400" b="1" i="1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762000"/>
            <a:ext cx="3677610" cy="4830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b.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Giai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đoạn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2: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Ngoài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xã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hội</a:t>
            </a:r>
            <a:endParaRPr lang="en-US" sz="2400" dirty="0">
              <a:effectLst/>
              <a:latin typeface="Times New Roman"/>
              <a:ea typeface="Calibri"/>
              <a:cs typeface="Times New Roman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860794"/>
              </p:ext>
            </p:extLst>
          </p:nvPr>
        </p:nvGraphicFramePr>
        <p:xfrm>
          <a:off x="228600" y="1524000"/>
          <a:ext cx="8686800" cy="32996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38475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Cám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Tấm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9555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Thử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giày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Bĩu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bỉ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Tấm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hoàng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475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Giỗ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cha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Chặt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cau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Chết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1715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Tấm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cung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anh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Chặt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xoan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đào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4876800"/>
            <a:ext cx="8686800" cy="9638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037590" algn="l"/>
              </a:tabLst>
            </a:pP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en-US" sz="2400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"/>
              <a:tabLst>
                <a:tab pos="1037590" algn="l"/>
              </a:tabLst>
            </a:pP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Mâu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thuẫn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phát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triển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cao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độ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mất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còn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,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giữa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thiện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và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Times New Roman"/>
              </a:rPr>
              <a:t>ác</a:t>
            </a: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en-US" sz="2400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794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istrator\Downloads\fcd3ba0fb6df4261aefcb8d1982cd0c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94" l="9942" r="89474">
                        <a14:foregroundMark x1="48830" y1="90938" x2="49123" y2="98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-381000"/>
            <a:ext cx="3664744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304800"/>
            <a:ext cx="262276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1037590" algn="l"/>
              </a:tabLst>
            </a:pPr>
            <a:r>
              <a:rPr lang="en-US" sz="2800" b="1" i="1" dirty="0" smtClean="0">
                <a:latin typeface="Times New Roman"/>
                <a:ea typeface="Calibri"/>
                <a:cs typeface="Times New Roman"/>
              </a:rPr>
              <a:t>3. </a:t>
            </a:r>
            <a:r>
              <a:rPr lang="en-US" sz="2800" b="1" i="1" dirty="0" err="1" smtClean="0">
                <a:latin typeface="Times New Roman"/>
                <a:ea typeface="Calibri"/>
                <a:cs typeface="Times New Roman"/>
              </a:rPr>
              <a:t>Yếu</a:t>
            </a:r>
            <a:r>
              <a:rPr lang="en-US" sz="2800" b="1" i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tố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kì</a:t>
            </a:r>
            <a:endParaRPr lang="en-US" sz="2800" b="1" i="1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990600"/>
            <a:ext cx="7772400" cy="149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  <a:tabLst>
                <a:tab pos="1037590" algn="l"/>
              </a:tabLst>
            </a:pPr>
            <a:r>
              <a:rPr lang="en-US" sz="2400" dirty="0" err="1" smtClean="0">
                <a:latin typeface="Times New Roman"/>
                <a:ea typeface="Calibri"/>
                <a:cs typeface="Times New Roman"/>
              </a:rPr>
              <a:t>Bụt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1037590" algn="l"/>
              </a:tabLst>
            </a:pPr>
            <a:r>
              <a:rPr lang="en-US" sz="2400" dirty="0" smtClean="0">
                <a:latin typeface="Times New Roman"/>
                <a:ea typeface="Calibri"/>
                <a:cs typeface="Times New Roman"/>
                <a:sym typeface="Wingdings"/>
              </a:rPr>
              <a:t>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Giúp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đỡ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Tấm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vượt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qua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khó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khăn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tạo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điều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kiện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cho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Tấm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tìm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hạnh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phúc</a:t>
            </a:r>
            <a:endParaRPr lang="en-US" sz="24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669536"/>
            <a:ext cx="7547372" cy="13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  <a:tabLst>
                <a:tab pos="1037590" algn="l"/>
              </a:tabLst>
            </a:pPr>
            <a:r>
              <a:rPr lang="en-US" sz="2400" dirty="0" err="1">
                <a:latin typeface="Times New Roman"/>
                <a:ea typeface="Calibri"/>
                <a:cs typeface="Times New Roman"/>
              </a:rPr>
              <a:t>Quá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trình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biến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hóa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ea typeface="Calibri"/>
                <a:cs typeface="Times New Roman"/>
              </a:rPr>
              <a:t>Tấm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037590" algn="l"/>
              </a:tabLst>
            </a:pPr>
            <a:r>
              <a:rPr lang="en-US" sz="2400" dirty="0" err="1" smtClean="0">
                <a:latin typeface="Times New Roman"/>
                <a:ea typeface="Calibri"/>
                <a:cs typeface="Times New Roman"/>
              </a:rPr>
              <a:t>Tấm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chết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=&gt;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hóa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vàng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anh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=&gt;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xoan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ea typeface="Calibri"/>
                <a:cs typeface="Times New Roman"/>
              </a:rPr>
              <a:t>đàò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=&gt; </a:t>
            </a:r>
            <a:r>
              <a:rPr lang="en-US" sz="2400" dirty="0" err="1" smtClean="0">
                <a:latin typeface="Times New Roman"/>
                <a:ea typeface="Calibri"/>
                <a:cs typeface="Times New Roman"/>
              </a:rPr>
              <a:t>khung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ea typeface="Calibri"/>
                <a:cs typeface="Times New Roman"/>
              </a:rPr>
              <a:t>cửi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=&gt; </a:t>
            </a:r>
            <a:r>
              <a:rPr lang="en-US" sz="2400" dirty="0" err="1" smtClean="0">
                <a:latin typeface="Times New Roman"/>
                <a:ea typeface="Calibri"/>
                <a:cs typeface="Times New Roman"/>
              </a:rPr>
              <a:t>quả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ea typeface="Calibri"/>
                <a:cs typeface="Times New Roman"/>
              </a:rPr>
              <a:t>thị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=&gt; </a:t>
            </a:r>
            <a:r>
              <a:rPr lang="en-US" sz="2400" dirty="0" err="1" smtClean="0">
                <a:latin typeface="Times New Roman"/>
                <a:ea typeface="Calibri"/>
                <a:cs typeface="Times New Roman"/>
              </a:rPr>
              <a:t>Tấm</a:t>
            </a:r>
            <a:endParaRPr lang="en-US" sz="24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972195"/>
            <a:ext cx="2686624" cy="4830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  <a:tabLst>
                <a:tab pos="1037590" algn="l"/>
              </a:tabLst>
            </a:pPr>
            <a:r>
              <a:rPr lang="en-US" sz="2400" b="1" dirty="0">
                <a:latin typeface="Times New Roman"/>
                <a:ea typeface="Calibri"/>
                <a:cs typeface="Times New Roman"/>
              </a:rPr>
              <a:t>*Ý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nghĩa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:</a:t>
            </a:r>
            <a:endParaRPr lang="en-US" sz="2400" b="1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9327" y="1727740"/>
            <a:ext cx="725642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  <a:tabLst>
                <a:tab pos="1037590" algn="l"/>
              </a:tabLst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-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Thể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hiện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sức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sống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tinh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đấu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tranh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mãnh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liệt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Tấm</a:t>
            </a:r>
            <a:endParaRPr lang="en-US" sz="24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40" y="2428027"/>
            <a:ext cx="5923416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  <a:tabLst>
                <a:tab pos="1037590" algn="l"/>
              </a:tabLst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-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Khẳng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định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ước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mơ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về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công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bằng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xã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hội</a:t>
            </a:r>
            <a:endParaRPr lang="en-US" sz="24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6140" y="3084351"/>
            <a:ext cx="757508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  <a:tabLst>
                <a:tab pos="1037590" algn="l"/>
              </a:tabLst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-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Quan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niệm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hạnh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phúc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: 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hạnh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phúc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có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ngay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cuộc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đời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muốn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có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hạnh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phúc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thì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phải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đấu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tranh</a:t>
            </a:r>
            <a:endParaRPr lang="en-US" sz="24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944" y="4077122"/>
            <a:ext cx="7938655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  <a:tabLst>
                <a:tab pos="1037590" algn="l"/>
              </a:tabLst>
            </a:pPr>
            <a:r>
              <a:rPr lang="en-US" sz="2400" dirty="0">
                <a:latin typeface="Times New Roman"/>
                <a:ea typeface="Calibri"/>
                <a:cs typeface="Times New Roman"/>
                <a:sym typeface="Wingdings"/>
              </a:rPr>
              <a:t>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Nghệ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thuật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: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Tạo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không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khí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tiên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hấp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dẫn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.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Thể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hiện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tinh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thần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lạc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quan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nhân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đạo</a:t>
            </a:r>
            <a:endParaRPr lang="en-US" sz="2400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424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 animBg="1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499</Words>
  <Application>Microsoft Office PowerPoint</Application>
  <PresentationFormat>On-screen Show (4:3)</PresentationFormat>
  <Paragraphs>79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ThienIT</cp:lastModifiedBy>
  <cp:revision>65</cp:revision>
  <dcterms:created xsi:type="dcterms:W3CDTF">2018-09-04T16:10:18Z</dcterms:created>
  <dcterms:modified xsi:type="dcterms:W3CDTF">2020-09-21T16:09:50Z</dcterms:modified>
</cp:coreProperties>
</file>